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  <p:sldMasterId id="2147483831" r:id="rId2"/>
    <p:sldMasterId id="2147483834" r:id="rId3"/>
  </p:sldMasterIdLst>
  <p:notesMasterIdLst>
    <p:notesMasterId r:id="rId17"/>
  </p:notesMasterIdLst>
  <p:handoutMasterIdLst>
    <p:handoutMasterId r:id="rId18"/>
  </p:handoutMasterIdLst>
  <p:sldIdLst>
    <p:sldId id="335" r:id="rId4"/>
    <p:sldId id="336" r:id="rId5"/>
    <p:sldId id="337" r:id="rId6"/>
    <p:sldId id="338" r:id="rId7"/>
    <p:sldId id="346" r:id="rId8"/>
    <p:sldId id="339" r:id="rId9"/>
    <p:sldId id="340" r:id="rId10"/>
    <p:sldId id="341" r:id="rId11"/>
    <p:sldId id="343" r:id="rId12"/>
    <p:sldId id="344" r:id="rId13"/>
    <p:sldId id="345" r:id="rId14"/>
    <p:sldId id="347" r:id="rId15"/>
    <p:sldId id="34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800"/>
    <a:srgbClr val="FFE8C5"/>
    <a:srgbClr val="FFCC00"/>
    <a:srgbClr val="FFD765"/>
    <a:srgbClr val="FFE7B7"/>
    <a:srgbClr val="FFBC9B"/>
    <a:srgbClr val="FFFF00"/>
    <a:srgbClr val="FFBA7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 autoAdjust="0"/>
    <p:restoredTop sz="94702" autoAdjust="0"/>
  </p:normalViewPr>
  <p:slideViewPr>
    <p:cSldViewPr>
      <p:cViewPr varScale="1">
        <p:scale>
          <a:sx n="83" d="100"/>
          <a:sy n="83" d="100"/>
        </p:scale>
        <p:origin x="10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A02878F-13E0-498C-84C2-30CC1FDA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B7F47823-8C49-456F-9AF0-83C2B59C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17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1219B4DB-4538-48DB-94C0-49EB20F86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5E4B02D2-B7A3-4B34-B081-E1C00ED87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37C38CC6-385D-4EA0-A926-8CCC7E0C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DFFF310D-4E85-4869-B234-8AC3124F6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7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AFA71473-EA9C-41A4-A698-D5A8D857F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CCA50A9-4947-4384-A624-FEFC1961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46EFC4B-057C-4870-AE5F-78669A578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C64ED23-1A4C-445E-A4FB-DEB1A6C98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bigenc.ru/domestic_history/text/3532898" TargetMode="External"/><Relationship Id="rId7" Type="http://schemas.openxmlformats.org/officeDocument/2006/relationships/hyperlink" Target="https://img-fotki.yandex.ru/get/38180/311695.81f/0_b1fa1_313c51a7_L.jpg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as.ru/rusacademy/23a9ad94-df74-422e-909f-0b8e63046e79.aspx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img-fotki.yandex.ru/get/5706/poetree.1/0_5c475_2120be33_XL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aria-art.ru/0/P/Pikul'%20V.%20Slavnoe%20imja%20-%20Bereginja/1.html" TargetMode="Externa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omonosov.niv.ru/lomonosov/bio/portrety-lomonosova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hyperlink" Target="http://history.sgu.ru/img/x2-09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5000"/>
            <a:lum bright="-11000" contrast="31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88913"/>
            <a:ext cx="6911975" cy="10795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4D4D4D"/>
                </a:solidFill>
              </a:rPr>
              <a:t>A 18. </a:t>
            </a:r>
            <a:r>
              <a:rPr lang="hu-HU" sz="4000" b="1" dirty="0" smtClean="0">
                <a:solidFill>
                  <a:srgbClr val="4D4D4D"/>
                </a:solidFill>
              </a:rPr>
              <a:t>századi orosz irodalom</a:t>
            </a:r>
            <a:endParaRPr lang="en-US" sz="4000" b="1" dirty="0" smtClean="0">
              <a:solidFill>
                <a:srgbClr val="4D4D4D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1052513"/>
            <a:ext cx="59055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76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Русская литература </a:t>
            </a:r>
            <a:r>
              <a:rPr lang="en-US" sz="2800" b="1" dirty="0" smtClean="0">
                <a:solidFill>
                  <a:srgbClr val="76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XVIII</a:t>
            </a:r>
            <a:r>
              <a:rPr lang="ru-RU" sz="2800" b="1" dirty="0" smtClean="0">
                <a:solidFill>
                  <a:srgbClr val="762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века</a:t>
            </a:r>
            <a:endParaRPr lang="en-US" sz="2800" b="1" dirty="0" smtClean="0">
              <a:solidFill>
                <a:srgbClr val="7627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132856"/>
            <a:ext cx="7848872" cy="1938992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sz="6000" b="1" dirty="0">
                <a:ln w="180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miter lim="800000"/>
                </a:ln>
                <a:solidFill>
                  <a:srgbClr val="7627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/>
              </a:rPr>
              <a:t>A nemzeti irodalom megteremtése</a:t>
            </a:r>
            <a:endParaRPr lang="en-US" sz="6000" b="1" dirty="0">
              <a:ln w="18000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solidFill>
                <a:srgbClr val="7627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/>
            </a:endParaRPr>
          </a:p>
        </p:txBody>
      </p:sp>
      <p:pic>
        <p:nvPicPr>
          <p:cNvPr id="6" name="Picture 8" descr="lom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2482" y="4221088"/>
            <a:ext cx="17510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7"/>
          <p:cNvSpPr>
            <a:spLocks noGrp="1"/>
          </p:cNvSpPr>
          <p:nvPr>
            <p:ph idx="1"/>
          </p:nvPr>
        </p:nvSpPr>
        <p:spPr>
          <a:xfrm>
            <a:off x="395412" y="1340768"/>
            <a:ext cx="8353177" cy="4896544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400" b="1" dirty="0" smtClean="0"/>
              <a:t>A szatíra műfaja – A. </a:t>
            </a:r>
            <a:r>
              <a:rPr lang="hu-HU" sz="2400" b="1" dirty="0" smtClean="0">
                <a:solidFill>
                  <a:srgbClr val="000000"/>
                </a:solidFill>
              </a:rPr>
              <a:t>Kantyemir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endParaRPr lang="hu-HU" sz="2400" b="1" dirty="0" smtClean="0">
              <a:solidFill>
                <a:srgbClr val="000000"/>
              </a:solidFill>
            </a:endParaRP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000000"/>
                </a:solidFill>
              </a:rPr>
              <a:t>Az ideál torzítása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000000"/>
                </a:solidFill>
              </a:rPr>
              <a:t>A tagadás és kinevetés mint élethűség forrása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000000"/>
                </a:solidFill>
              </a:rPr>
              <a:t>A szatíra nyelvezete az élő (beszélt) nyelvre orientálódik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000000"/>
                </a:solidFill>
              </a:rPr>
              <a:t>A Kantyemiri szatíra mint „a könnyeken áttörő nevetés” mintája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hu-HU" sz="2400" b="1" dirty="0" smtClean="0">
                <a:solidFill>
                  <a:srgbClr val="000000"/>
                </a:solidFill>
              </a:rPr>
              <a:t>A dicsőítő óda </a:t>
            </a:r>
            <a:r>
              <a:rPr lang="hu-HU" sz="2400" b="1" dirty="0" smtClean="0"/>
              <a:t>– M. Lomonoszov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/>
              <a:t>Retorikai szervezettség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/>
              <a:t>A formális jegyek normatív jellege (10 soros strófa, aBaBccDeeD)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/>
              <a:t>Egyéni jegyei Lomonoszovnál, Szumarokovnál, Gyerzsavinnál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/>
              <a:t>Fejlődési tendenciái a 18. sz. második felében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hu-HU" sz="2400" b="1" dirty="0" smtClean="0">
                <a:solidFill>
                  <a:srgbClr val="000000"/>
                </a:solidFill>
              </a:rPr>
              <a:t>Az óda </a:t>
            </a:r>
            <a:r>
              <a:rPr lang="hu-HU" sz="2400" b="1" dirty="0" smtClean="0"/>
              <a:t>műfajának típusai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000000"/>
                </a:solidFill>
              </a:rPr>
              <a:t>A dicsőítő óda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000000"/>
                </a:solidFill>
              </a:rPr>
              <a:t>A vallási óda</a:t>
            </a:r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000000"/>
                </a:solidFill>
              </a:rPr>
              <a:t>Az anakreóni óda</a:t>
            </a:r>
            <a:endParaRPr lang="hu-HU" sz="2000" dirty="0" smtClean="0"/>
          </a:p>
          <a:p>
            <a:pPr marL="540000" indent="-27000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6768752" cy="1152128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rgbClr val="4D4D4D"/>
                </a:solidFill>
              </a:rPr>
              <a:t>Az orosz líra vezető műfajai</a:t>
            </a:r>
            <a:br>
              <a:rPr lang="hu-HU" sz="3200" b="1" dirty="0" smtClean="0">
                <a:solidFill>
                  <a:srgbClr val="4D4D4D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Старшие жанры русской поэзии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7"/>
          <p:cNvSpPr>
            <a:spLocks noGrp="1"/>
          </p:cNvSpPr>
          <p:nvPr>
            <p:ph idx="1"/>
          </p:nvPr>
        </p:nvSpPr>
        <p:spPr>
          <a:xfrm>
            <a:off x="4211638" y="1341438"/>
            <a:ext cx="4537075" cy="4175125"/>
          </a:xfrm>
        </p:spPr>
        <p:txBody>
          <a:bodyPr/>
          <a:lstStyle/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hu-HU" sz="2400" b="1" dirty="0" smtClean="0"/>
              <a:t>G. R. Gyerzsavin</a:t>
            </a:r>
            <a:br>
              <a:rPr lang="hu-HU" sz="2400" b="1" dirty="0" smtClean="0"/>
            </a:br>
            <a:r>
              <a:rPr lang="hu-HU" sz="2400" dirty="0" smtClean="0"/>
              <a:t>(</a:t>
            </a:r>
            <a:r>
              <a:rPr lang="en-US" sz="2400" dirty="0" smtClean="0"/>
              <a:t>1743—1816</a:t>
            </a:r>
            <a:r>
              <a:rPr lang="hu-HU" sz="2400" dirty="0" smtClean="0"/>
              <a:t>)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/>
              <a:t>A szerzői egyéniség </a:t>
            </a:r>
            <a:r>
              <a:rPr lang="hu-HU" sz="2000" dirty="0" smtClean="0">
                <a:sym typeface="Wingdings" pitchFamily="2" charset="2"/>
              </a:rPr>
              <a:t> </a:t>
            </a:r>
            <a:br>
              <a:rPr lang="hu-HU" sz="2000" dirty="0" smtClean="0">
                <a:sym typeface="Wingdings" pitchFamily="2" charset="2"/>
              </a:rPr>
            </a:br>
            <a:r>
              <a:rPr lang="hu-HU" sz="2000" dirty="0" smtClean="0"/>
              <a:t>egyéni stílus és poétika kialakulása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/>
              <a:t>Önéletrajzság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/>
              <a:t>Átmenet a racionalista poézistől</a:t>
            </a:r>
            <a:br>
              <a:rPr lang="hu-HU" sz="2000" dirty="0" smtClean="0"/>
            </a:br>
            <a:r>
              <a:rPr lang="hu-HU" sz="2000" dirty="0" smtClean="0"/>
              <a:t>az „érzelem és szívbéli képzelet” költészetéhez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/>
              <a:t>A „kevert” műfajok és stílus</a:t>
            </a:r>
            <a:br>
              <a:rPr lang="hu-HU" sz="2000" dirty="0" smtClean="0"/>
            </a:br>
            <a:r>
              <a:rPr lang="hu-HU" sz="2000" dirty="0" smtClean="0"/>
              <a:t>(</a:t>
            </a:r>
            <a:r>
              <a:rPr lang="hu-HU" sz="2000" i="1" dirty="0" smtClean="0"/>
              <a:t>Felica</a:t>
            </a:r>
            <a:r>
              <a:rPr lang="hu-HU" sz="2000" dirty="0" smtClean="0"/>
              <a:t>, 1783)</a:t>
            </a:r>
            <a:endParaRPr lang="en-US" sz="2000" dirty="0" smtClean="0"/>
          </a:p>
        </p:txBody>
      </p:sp>
      <p:pic>
        <p:nvPicPr>
          <p:cNvPr id="16387" name="Picture 3" descr="21 Derzhavin Tonc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37719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7"/>
          <p:cNvSpPr>
            <a:spLocks noGrp="1"/>
          </p:cNvSpPr>
          <p:nvPr>
            <p:ph idx="1"/>
          </p:nvPr>
        </p:nvSpPr>
        <p:spPr>
          <a:xfrm>
            <a:off x="1458316" y="980728"/>
            <a:ext cx="7290273" cy="4896544"/>
          </a:xfrm>
        </p:spPr>
        <p:txBody>
          <a:bodyPr/>
          <a:lstStyle/>
          <a:p>
            <a:pPr>
              <a:buNone/>
            </a:pPr>
            <a:r>
              <a:rPr lang="en-US" sz="1400" dirty="0">
                <a:hlinkClick r:id="rId3"/>
              </a:rPr>
              <a:t>https://bigenc.ru/domestic_history/text/3532898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A Tőzsde épülete Nagy Néva oldaláról. Metszet. 1810-es évek</a:t>
            </a:r>
            <a:r>
              <a:rPr lang="hu-HU" sz="1400" dirty="0" smtClean="0"/>
              <a:t>.</a:t>
            </a: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u="sng" dirty="0">
                <a:hlinkClick r:id="rId4"/>
              </a:rPr>
              <a:t>http</a:t>
            </a:r>
            <a:r>
              <a:rPr lang="ru-RU" sz="1400" u="sng" dirty="0">
                <a:hlinkClick r:id="rId4"/>
              </a:rPr>
              <a:t>://</a:t>
            </a:r>
            <a:r>
              <a:rPr lang="en-US" sz="1400" u="sng" dirty="0">
                <a:hlinkClick r:id="rId4"/>
              </a:rPr>
              <a:t>aria</a:t>
            </a:r>
            <a:r>
              <a:rPr lang="ru-RU" sz="1400" u="sng" dirty="0">
                <a:hlinkClick r:id="rId4"/>
              </a:rPr>
              <a:t>-</a:t>
            </a:r>
            <a:r>
              <a:rPr lang="en-US" sz="1400" u="sng" dirty="0">
                <a:hlinkClick r:id="rId4"/>
              </a:rPr>
              <a:t>art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 err="1">
                <a:hlinkClick r:id="rId4"/>
              </a:rPr>
              <a:t>ru</a:t>
            </a:r>
            <a:r>
              <a:rPr lang="ru-RU" sz="1400" u="sng" dirty="0">
                <a:hlinkClick r:id="rId4"/>
              </a:rPr>
              <a:t>/0/</a:t>
            </a:r>
            <a:r>
              <a:rPr lang="en-US" sz="1400" u="sng" dirty="0">
                <a:hlinkClick r:id="rId4"/>
              </a:rPr>
              <a:t>P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 err="1">
                <a:hlinkClick r:id="rId4"/>
              </a:rPr>
              <a:t>Pikul</a:t>
            </a:r>
            <a:r>
              <a:rPr lang="ru-RU" sz="1400" u="sng" dirty="0">
                <a:hlinkClick r:id="rId4"/>
              </a:rPr>
              <a:t>%27%20</a:t>
            </a:r>
            <a:r>
              <a:rPr lang="en-US" sz="1400" u="sng" dirty="0">
                <a:hlinkClick r:id="rId4"/>
              </a:rPr>
              <a:t>V</a:t>
            </a:r>
            <a:r>
              <a:rPr lang="ru-RU" sz="1400" u="sng" dirty="0">
                <a:hlinkClick r:id="rId4"/>
              </a:rPr>
              <a:t>.%20</a:t>
            </a:r>
            <a:r>
              <a:rPr lang="en-US" sz="1400" u="sng" dirty="0" err="1">
                <a:hlinkClick r:id="rId4"/>
              </a:rPr>
              <a:t>Slavnoe</a:t>
            </a:r>
            <a:r>
              <a:rPr lang="ru-RU" sz="1400" u="sng" dirty="0">
                <a:hlinkClick r:id="rId4"/>
              </a:rPr>
              <a:t>%20</a:t>
            </a:r>
            <a:r>
              <a:rPr lang="en-US" sz="1400" u="sng" dirty="0" err="1">
                <a:hlinkClick r:id="rId4"/>
              </a:rPr>
              <a:t>imja</a:t>
            </a:r>
            <a:r>
              <a:rPr lang="ru-RU" sz="1400" u="sng" dirty="0">
                <a:hlinkClick r:id="rId4"/>
              </a:rPr>
              <a:t>%20-%20</a:t>
            </a:r>
            <a:r>
              <a:rPr lang="en-US" sz="1400" u="sng" dirty="0" err="1">
                <a:hlinkClick r:id="rId4"/>
              </a:rPr>
              <a:t>Bereginja</a:t>
            </a:r>
            <a:r>
              <a:rPr lang="ru-RU" sz="1400" u="sng" dirty="0">
                <a:hlinkClick r:id="rId4"/>
              </a:rPr>
              <a:t>/1.</a:t>
            </a:r>
            <a:r>
              <a:rPr lang="en-US" sz="1400" u="sng" dirty="0" smtClean="0">
                <a:hlinkClick r:id="rId4"/>
              </a:rPr>
              <a:t>html</a:t>
            </a:r>
            <a:r>
              <a:rPr lang="en-US" sz="1400" u="sng" dirty="0" smtClean="0"/>
              <a:t/>
            </a:r>
            <a:br>
              <a:rPr lang="en-US" sz="1400" u="sng" dirty="0" smtClean="0"/>
            </a:br>
            <a:r>
              <a:rPr lang="en-US" sz="1400" dirty="0"/>
              <a:t>Antyioh Dmitrijevics </a:t>
            </a:r>
            <a:r>
              <a:rPr lang="en-US" sz="1400" dirty="0" smtClean="0"/>
              <a:t>Kantyemir</a:t>
            </a:r>
            <a:r>
              <a:rPr lang="hu-HU" sz="1400" dirty="0" smtClean="0"/>
              <a:t> (1708-1744) portréja</a:t>
            </a:r>
          </a:p>
          <a:p>
            <a:pPr>
              <a:buNone/>
            </a:pPr>
            <a:endParaRPr lang="hu-HU" sz="1400" dirty="0"/>
          </a:p>
          <a:p>
            <a:pPr>
              <a:buNone/>
            </a:pPr>
            <a:endParaRPr lang="hu-HU" sz="1400" dirty="0" smtClean="0"/>
          </a:p>
          <a:p>
            <a:pPr>
              <a:buNone/>
            </a:pPr>
            <a:endParaRPr lang="hu-HU" sz="1400" dirty="0"/>
          </a:p>
          <a:p>
            <a:pPr>
              <a:buNone/>
            </a:pPr>
            <a:endParaRPr lang="hu-HU" sz="1400" dirty="0" smtClean="0"/>
          </a:p>
          <a:p>
            <a:pPr>
              <a:buNone/>
            </a:pPr>
            <a:r>
              <a:rPr lang="en-US" sz="1400" u="sng" dirty="0">
                <a:hlinkClick r:id="rId5"/>
              </a:rPr>
              <a:t>http</a:t>
            </a:r>
            <a:r>
              <a:rPr lang="ru-RU" sz="1400" u="sng" dirty="0">
                <a:hlinkClick r:id="rId5"/>
              </a:rPr>
              <a:t>://</a:t>
            </a:r>
            <a:r>
              <a:rPr lang="en-US" sz="1400" u="sng" dirty="0" err="1">
                <a:hlinkClick r:id="rId5"/>
              </a:rPr>
              <a:t>img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fotki</a:t>
            </a:r>
            <a:r>
              <a:rPr lang="ru-RU" sz="1400" u="sng" dirty="0">
                <a:hlinkClick r:id="rId5"/>
              </a:rPr>
              <a:t>.</a:t>
            </a:r>
            <a:r>
              <a:rPr lang="en-US" sz="1400" u="sng" dirty="0" err="1">
                <a:hlinkClick r:id="rId5"/>
              </a:rPr>
              <a:t>yandex</a:t>
            </a:r>
            <a:r>
              <a:rPr lang="ru-RU" sz="1400" u="sng" dirty="0">
                <a:hlinkClick r:id="rId5"/>
              </a:rPr>
              <a:t>.</a:t>
            </a:r>
            <a:r>
              <a:rPr lang="en-US" sz="1400" u="sng" dirty="0" err="1">
                <a:hlinkClick r:id="rId5"/>
              </a:rPr>
              <a:t>ru</a:t>
            </a:r>
            <a:r>
              <a:rPr lang="ru-RU" sz="1400" u="sng" dirty="0">
                <a:hlinkClick r:id="rId5"/>
              </a:rPr>
              <a:t>/</a:t>
            </a:r>
            <a:r>
              <a:rPr lang="en-US" sz="1400" u="sng" dirty="0">
                <a:hlinkClick r:id="rId5"/>
              </a:rPr>
              <a:t>get</a:t>
            </a:r>
            <a:r>
              <a:rPr lang="ru-RU" sz="1400" u="sng" dirty="0">
                <a:hlinkClick r:id="rId5"/>
              </a:rPr>
              <a:t>/5706/</a:t>
            </a:r>
            <a:r>
              <a:rPr lang="en-US" sz="1400" u="sng" dirty="0" err="1">
                <a:hlinkClick r:id="rId5"/>
              </a:rPr>
              <a:t>poetree</a:t>
            </a:r>
            <a:r>
              <a:rPr lang="ru-RU" sz="1400" u="sng" dirty="0">
                <a:hlinkClick r:id="rId5"/>
              </a:rPr>
              <a:t>.1/0_5</a:t>
            </a:r>
            <a:r>
              <a:rPr lang="en-US" sz="1400" u="sng" dirty="0">
                <a:hlinkClick r:id="rId5"/>
              </a:rPr>
              <a:t>c</a:t>
            </a:r>
            <a:r>
              <a:rPr lang="ru-RU" sz="1400" u="sng" dirty="0">
                <a:hlinkClick r:id="rId5"/>
              </a:rPr>
              <a:t>475_2120</a:t>
            </a:r>
            <a:r>
              <a:rPr lang="en-US" sz="1400" u="sng" dirty="0">
                <a:hlinkClick r:id="rId5"/>
              </a:rPr>
              <a:t>be</a:t>
            </a:r>
            <a:r>
              <a:rPr lang="ru-RU" sz="1400" u="sng" dirty="0">
                <a:hlinkClick r:id="rId5"/>
              </a:rPr>
              <a:t>33_</a:t>
            </a:r>
            <a:r>
              <a:rPr lang="en-US" sz="1400" u="sng" dirty="0" smtClean="0">
                <a:hlinkClick r:id="rId5"/>
              </a:rPr>
              <a:t>XL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F. Rokotov, A. P. Szumarokov (1717-1777) portréja.</a:t>
            </a:r>
            <a:r>
              <a:rPr lang="ru-RU" sz="1400" dirty="0" smtClean="0"/>
              <a:t> 1770-</a:t>
            </a:r>
            <a:r>
              <a:rPr lang="hu-HU" sz="1400" dirty="0"/>
              <a:t>e</a:t>
            </a:r>
            <a:r>
              <a:rPr lang="hu-HU" sz="1400" dirty="0" smtClean="0"/>
              <a:t>s </a:t>
            </a:r>
            <a:r>
              <a:rPr lang="ru-RU" sz="1400" dirty="0" smtClean="0"/>
              <a:t> </a:t>
            </a:r>
            <a:r>
              <a:rPr lang="hu-HU" sz="1400" dirty="0" smtClean="0"/>
              <a:t>évek. Szépművészeti galéria, Riga, Lettország</a:t>
            </a:r>
          </a:p>
          <a:p>
            <a:pPr>
              <a:buNone/>
            </a:pPr>
            <a:endParaRPr lang="hu-HU" sz="1400" dirty="0"/>
          </a:p>
          <a:p>
            <a:pPr>
              <a:buNone/>
            </a:pPr>
            <a:endParaRPr lang="hu-HU" sz="1400" dirty="0" smtClean="0"/>
          </a:p>
          <a:p>
            <a:pPr>
              <a:buNone/>
            </a:pPr>
            <a:r>
              <a:rPr lang="ru-RU" sz="1400" u="sng" dirty="0" smtClean="0">
                <a:hlinkClick r:id="rId6"/>
              </a:rPr>
              <a:t>http</a:t>
            </a:r>
            <a:r>
              <a:rPr lang="ru-RU" sz="1400" u="sng" dirty="0">
                <a:hlinkClick r:id="rId6"/>
              </a:rPr>
              <a:t>://www.ras.ru/rusacademy/23a9ad94-df74-422e-909f-0b8e63046e79.aspx</a:t>
            </a:r>
            <a:r>
              <a:rPr lang="ru-RU" sz="1400" u="sng" dirty="0" smtClean="0">
                <a:hlinkClick r:id="rId6"/>
              </a:rPr>
              <a:t>#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V. K. Trediakovszkij </a:t>
            </a:r>
            <a:r>
              <a:rPr lang="hu-HU" sz="1400" dirty="0"/>
              <a:t>(</a:t>
            </a:r>
            <a:r>
              <a:rPr lang="hu-HU" sz="1400" dirty="0" smtClean="0"/>
              <a:t>1703-1769) portréja A. Kolpasnikov metszete (1775) alapján, 1800-as évek.</a:t>
            </a:r>
          </a:p>
          <a:p>
            <a:pPr>
              <a:buNone/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img-fotki.yandex.ru/get/38180/311695.81f/0_b1fa1_313c51a7_L.jpg</a:t>
            </a:r>
            <a:r>
              <a:rPr lang="hu-HU" sz="1400" dirty="0" smtClean="0"/>
              <a:t> </a:t>
            </a:r>
            <a:endParaRPr lang="en-US" sz="1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676" y="0"/>
            <a:ext cx="5832648" cy="836712"/>
          </a:xfrm>
        </p:spPr>
        <p:txBody>
          <a:bodyPr/>
          <a:lstStyle/>
          <a:p>
            <a:pPr>
              <a:defRPr/>
            </a:pPr>
            <a:r>
              <a:rPr lang="hu-HU" sz="2800" b="1" dirty="0">
                <a:latin typeface="Georgia" pitchFamily="18" charset="0"/>
              </a:rPr>
              <a:t>Képek forrásai</a:t>
            </a: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Источники иллюстраций</a:t>
            </a:r>
            <a:endParaRPr lang="en-US" sz="28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 descr="Strelka Vasilevskogo ostro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" y="753679"/>
            <a:ext cx="13843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237" y="1635041"/>
            <a:ext cx="1009435" cy="1303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7 A Sumaroko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2156" y="3112646"/>
            <a:ext cx="934249" cy="1117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18 Trediakovskij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241494" y="4404007"/>
            <a:ext cx="962178" cy="115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229737"/>
            <a:ext cx="1025711" cy="136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7"/>
          <p:cNvSpPr>
            <a:spLocks noGrp="1"/>
          </p:cNvSpPr>
          <p:nvPr>
            <p:ph idx="1"/>
          </p:nvPr>
        </p:nvSpPr>
        <p:spPr>
          <a:xfrm>
            <a:off x="1367136" y="548680"/>
            <a:ext cx="7597477" cy="4752528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u="sng" dirty="0">
                <a:hlinkClick r:id="rId3"/>
              </a:rPr>
              <a:t>http://</a:t>
            </a:r>
            <a:r>
              <a:rPr lang="ru-RU" sz="1400" u="sng" dirty="0" smtClean="0">
                <a:hlinkClick r:id="rId3"/>
              </a:rPr>
              <a:t>lomonosov.niv.ru/lomonosov/bio/portrety-lomonosova.htm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L. Miropolszkij, M. V. Lomonoszov (1711-1765) </a:t>
            </a:r>
            <a:r>
              <a:rPr lang="hu-HU" sz="1400" dirty="0"/>
              <a:t>portréja </a:t>
            </a:r>
            <a:r>
              <a:rPr lang="hu-HU" sz="1400" dirty="0" smtClean="0"/>
              <a:t>(1787) </a:t>
            </a:r>
            <a:r>
              <a:rPr lang="en-US" sz="1400" dirty="0" smtClean="0"/>
              <a:t>K</a:t>
            </a:r>
            <a:r>
              <a:rPr lang="hu-HU" sz="1400" dirty="0" smtClean="0"/>
              <a:t>.</a:t>
            </a:r>
            <a:r>
              <a:rPr lang="en-US" sz="1400" dirty="0" smtClean="0"/>
              <a:t> G</a:t>
            </a:r>
            <a:r>
              <a:rPr lang="hu-HU" sz="1400" dirty="0" smtClean="0"/>
              <a:t>. von Prenner 1757-ben készítette portré alapján.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1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140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140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hu-HU" sz="140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 smtClean="0">
                <a:hlinkClick r:id="rId4"/>
              </a:rPr>
              <a:t>http</a:t>
            </a:r>
            <a:r>
              <a:rPr lang="ru-RU" sz="1400" u="sng" dirty="0">
                <a:hlinkClick r:id="rId4"/>
              </a:rPr>
              <a:t>://history.sgu.ru/img/x2-099.jpg</a:t>
            </a:r>
            <a:r>
              <a:rPr lang="ru-RU" sz="1400" u="sng" dirty="0"/>
              <a:t> 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en-US" sz="1400" dirty="0" smtClean="0"/>
              <a:t>S</a:t>
            </a:r>
            <a:r>
              <a:rPr lang="hu-HU" sz="1400" dirty="0" smtClean="0"/>
              <a:t>.</a:t>
            </a:r>
            <a:r>
              <a:rPr lang="en-US" sz="1400" dirty="0" smtClean="0"/>
              <a:t> Tonci</a:t>
            </a:r>
            <a:r>
              <a:rPr lang="hu-HU" sz="1400" dirty="0" smtClean="0"/>
              <a:t>, G. R. Derzsavin (</a:t>
            </a:r>
            <a:r>
              <a:rPr lang="en-US" sz="1400" dirty="0"/>
              <a:t>1743—1816</a:t>
            </a:r>
            <a:r>
              <a:rPr lang="hu-HU" sz="1400" dirty="0" smtClean="0"/>
              <a:t>) portréja. 1801. Tretyakov Galéria</a:t>
            </a:r>
            <a:endParaRPr lang="en-US" sz="1400" dirty="0" smtClean="0"/>
          </a:p>
        </p:txBody>
      </p:sp>
      <p:pic>
        <p:nvPicPr>
          <p:cNvPr id="5" name="Picture 4" descr="19 Lomonos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1187624" cy="141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21 Derzhavin Tonc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172" y="1622270"/>
            <a:ext cx="1076304" cy="16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orosz klasszicizmus sajátosságai</a:t>
            </a:r>
            <a:r>
              <a:rPr lang="en-US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Своеобразие русского классицизма</a:t>
            </a:r>
            <a:endParaRPr lang="en-U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85938"/>
            <a:ext cx="8207375" cy="4071937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hu-HU" sz="2400" dirty="0" smtClean="0"/>
              <a:t>A nemzeti kultúra / irodalom megteremtésének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u-HU" sz="2400" dirty="0" smtClean="0"/>
              <a:t>igénye / feladatai határozzák meg arculatát</a:t>
            </a:r>
            <a:r>
              <a:rPr lang="ru-RU" sz="2400" dirty="0" smtClean="0"/>
              <a:t> </a:t>
            </a:r>
            <a:r>
              <a:rPr lang="hu-HU" sz="2400" dirty="0" smtClean="0">
                <a:sym typeface="Wingdings" pitchFamily="2" charset="2"/>
              </a:rPr>
              <a:t></a:t>
            </a: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r>
              <a:rPr lang="hu-HU" sz="2400" dirty="0" smtClean="0">
                <a:sym typeface="Wingdings" pitchFamily="2" charset="2"/>
              </a:rPr>
              <a:t>A Felvilágosodáskor eszmeinek fokozatos elsajátítása.</a:t>
            </a:r>
            <a:endParaRPr lang="ru-RU" sz="2400" dirty="0" smtClean="0">
              <a:sym typeface="Wingdings" pitchFamily="2" charset="2"/>
            </a:endParaRPr>
          </a:p>
          <a:p>
            <a:pPr marL="533400" indent="-533400" eaLnBrk="1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hu-HU" sz="2400" dirty="0" smtClean="0">
                <a:sym typeface="Wingdings" pitchFamily="2" charset="2"/>
              </a:rPr>
              <a:t>Történetiség.</a:t>
            </a:r>
            <a:endParaRPr lang="ru-RU" sz="2400" dirty="0" smtClean="0">
              <a:sym typeface="Wingdings" pitchFamily="2" charset="2"/>
            </a:endParaRPr>
          </a:p>
          <a:p>
            <a:pPr marL="533400" indent="-533400" eaLnBrk="1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hu-HU" sz="2400" dirty="0" smtClean="0">
                <a:sym typeface="Wingdings" pitchFamily="2" charset="2"/>
              </a:rPr>
              <a:t>Hangsúlyozott nemzeti jelleg.</a:t>
            </a:r>
            <a:endParaRPr lang="ru-RU" sz="2400" dirty="0" smtClean="0">
              <a:sym typeface="Wingdings" pitchFamily="2" charset="2"/>
            </a:endParaRPr>
          </a:p>
          <a:p>
            <a:pPr marL="533400" indent="-533400" eaLnBrk="1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hu-HU" sz="2400" dirty="0" smtClean="0">
                <a:sym typeface="Wingdings" pitchFamily="2" charset="2"/>
              </a:rPr>
              <a:t>Az orosz népköltészet értékeinek felismerése.</a:t>
            </a:r>
          </a:p>
          <a:p>
            <a:pPr marL="533400" indent="-533400" eaLnBrk="1" hangingPunct="1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hu-HU" sz="2400" dirty="0" smtClean="0">
                <a:sym typeface="Wingdings" pitchFamily="2" charset="2"/>
              </a:rPr>
              <a:t>A szatíra és műfajainak intenzív fejlődése.</a:t>
            </a:r>
            <a:endParaRPr 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91513" cy="5184775"/>
          </a:xfrm>
        </p:spPr>
        <p:txBody>
          <a:bodyPr/>
          <a:lstStyle/>
          <a:p>
            <a:pPr marL="609600" indent="-609600" eaLnBrk="1" hangingPunct="1">
              <a:spcBef>
                <a:spcPct val="25000"/>
              </a:spcBef>
              <a:spcAft>
                <a:spcPct val="25000"/>
              </a:spcAft>
              <a:buFont typeface="Cambria" pitchFamily="18" charset="0"/>
              <a:buAutoNum type="arabicPeriod" startAt="6"/>
            </a:pPr>
            <a:r>
              <a:rPr lang="hu-HU" sz="2300" dirty="0" smtClean="0">
                <a:sym typeface="Wingdings" pitchFamily="2" charset="2"/>
              </a:rPr>
              <a:t>Az új irodalom nyelvének és műfajainak a középkori orosz irodalmi hagyományhoz és műfajokhoz való hasonulás</a:t>
            </a:r>
            <a:r>
              <a:rPr lang="ru-RU" sz="2300" dirty="0" smtClean="0">
                <a:sym typeface="Wingdings" pitchFamily="2" charset="2"/>
              </a:rPr>
              <a:t/>
            </a:r>
            <a:br>
              <a:rPr lang="ru-RU" sz="2300" dirty="0" smtClean="0">
                <a:sym typeface="Wingdings" pitchFamily="2" charset="2"/>
              </a:rPr>
            </a:br>
            <a:r>
              <a:rPr lang="ru-RU" sz="2300" dirty="0" smtClean="0">
                <a:sym typeface="Wingdings" pitchFamily="2" charset="2"/>
              </a:rPr>
              <a:t> </a:t>
            </a:r>
            <a:r>
              <a:rPr lang="ru-RU" sz="2300" dirty="0" smtClean="0">
                <a:solidFill>
                  <a:schemeClr val="accent2"/>
                </a:solidFill>
                <a:sym typeface="Wingdings" pitchFamily="2" charset="2"/>
              </a:rPr>
              <a:t>уподобление, схожесть с традициями и жанрами</a:t>
            </a:r>
            <a:br>
              <a:rPr lang="ru-RU" sz="2300" dirty="0" smtClean="0">
                <a:solidFill>
                  <a:schemeClr val="accent2"/>
                </a:solidFill>
                <a:sym typeface="Wingdings" pitchFamily="2" charset="2"/>
              </a:rPr>
            </a:br>
            <a:r>
              <a:rPr lang="ru-RU" sz="2300" dirty="0" smtClean="0">
                <a:solidFill>
                  <a:schemeClr val="accent2"/>
                </a:solidFill>
                <a:sym typeface="Wingdings" pitchFamily="2" charset="2"/>
              </a:rPr>
              <a:t> средневековой русской культуры</a:t>
            </a:r>
            <a:endParaRPr lang="ru-RU" sz="2300" dirty="0" smtClean="0">
              <a:sym typeface="Wingdings" pitchFamily="2" charset="2"/>
            </a:endParaRPr>
          </a:p>
          <a:p>
            <a:pPr marL="609600" indent="-609600" eaLnBrk="1" hangingPunct="1">
              <a:spcBef>
                <a:spcPct val="25000"/>
              </a:spcBef>
              <a:spcAft>
                <a:spcPct val="25000"/>
              </a:spcAft>
              <a:buFontTx/>
              <a:buAutoNum type="arabicPeriod" startAt="6"/>
            </a:pPr>
            <a:r>
              <a:rPr lang="hu-HU" sz="2400" dirty="0" smtClean="0">
                <a:sym typeface="Wingdings" pitchFamily="2" charset="2"/>
              </a:rPr>
              <a:t>Az orosz klasszicizmus emberfelfogása:</a:t>
            </a:r>
          </a:p>
          <a:p>
            <a:pPr marL="990600" lvl="1" indent="-533400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hu-HU" sz="2400" dirty="0" smtClean="0">
                <a:sym typeface="Wingdings" pitchFamily="2" charset="2"/>
              </a:rPr>
              <a:t>az irodalom hősének konkretizálása,</a:t>
            </a:r>
          </a:p>
          <a:p>
            <a:pPr marL="990600" lvl="1" indent="-533400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hu-HU" sz="2400" dirty="0" smtClean="0">
                <a:sym typeface="Wingdings" pitchFamily="2" charset="2"/>
              </a:rPr>
              <a:t>a szerzői szólam / hang intenzitása.</a:t>
            </a:r>
          </a:p>
          <a:p>
            <a:pPr marL="609600" indent="-609600" eaLnBrk="1" hangingPunct="1">
              <a:spcBef>
                <a:spcPct val="25000"/>
              </a:spcBef>
              <a:spcAft>
                <a:spcPct val="25000"/>
              </a:spcAft>
              <a:buFontTx/>
              <a:buAutoNum type="arabicPeriod" startAt="6"/>
            </a:pPr>
            <a:r>
              <a:rPr lang="hu-HU" sz="2400" dirty="0" smtClean="0">
                <a:sym typeface="Wingdings" pitchFamily="2" charset="2"/>
              </a:rPr>
              <a:t>Az irodalom elmélete megelőzi a az irodalmi szövegek születését.</a:t>
            </a:r>
          </a:p>
          <a:p>
            <a:pPr marL="609600" indent="-609600" eaLnBrk="1" hangingPunct="1">
              <a:spcBef>
                <a:spcPct val="25000"/>
              </a:spcBef>
              <a:spcAft>
                <a:spcPct val="25000"/>
              </a:spcAft>
              <a:buFontTx/>
              <a:buAutoNum type="arabicPeriod" startAt="6"/>
            </a:pPr>
            <a:r>
              <a:rPr lang="hu-HU" sz="2400" dirty="0" smtClean="0">
                <a:sym typeface="Wingdings" pitchFamily="2" charset="2"/>
              </a:rPr>
              <a:t>Az irodalom „gyakorlatának” eltérése az irodalmi elmélet által felállított szabály- és normarendszertől.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362950" cy="936105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A szillabikus-hangsúlyos verselés rendszere</a:t>
            </a:r>
            <a:br>
              <a:rPr lang="hu-HU" sz="320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Силлабо-тоническая система стихосложения</a:t>
            </a:r>
            <a:endParaRPr lang="en-US" sz="2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363538" indent="-363538" eaLnBrk="1" hangingPunct="1">
              <a:spcBef>
                <a:spcPct val="15000"/>
              </a:spcBef>
              <a:buFont typeface="+mj-lt"/>
              <a:buAutoNum type="arabicPeriod"/>
            </a:pPr>
            <a:r>
              <a:rPr lang="hu-HU" sz="2400" dirty="0" smtClean="0"/>
              <a:t>Előzmények:</a:t>
            </a:r>
          </a:p>
          <a:p>
            <a:pPr marL="446088" lvl="1" indent="-269875" eaLnBrk="1" hangingPunct="1">
              <a:spcBef>
                <a:spcPct val="15000"/>
              </a:spcBef>
            </a:pPr>
            <a:r>
              <a:rPr lang="hu-HU" sz="2000" dirty="0" smtClean="0"/>
              <a:t>nincs megfelelője a középkori irodalomban,</a:t>
            </a:r>
          </a:p>
          <a:p>
            <a:pPr marL="446088" lvl="1" indent="-269875" eaLnBrk="1" hangingPunct="1">
              <a:spcBef>
                <a:spcPct val="15000"/>
              </a:spcBef>
            </a:pPr>
            <a:r>
              <a:rPr lang="hu-HU" sz="2000" dirty="0" smtClean="0"/>
              <a:t>a szillabikus verselés elterjedése lengyel kulturális hatásra,</a:t>
            </a:r>
          </a:p>
          <a:p>
            <a:pPr marL="446088" lvl="1" indent="-269875" eaLnBrk="1" hangingPunct="1">
              <a:spcBef>
                <a:spcPct val="15000"/>
              </a:spcBef>
            </a:pPr>
            <a:r>
              <a:rPr lang="hu-HU" sz="2000" dirty="0" smtClean="0"/>
              <a:t>a nyelvi sajátosságok mint a verselési rendszer meghatározója.</a:t>
            </a:r>
            <a:endParaRPr lang="en-US" sz="2000" dirty="0" smtClean="0"/>
          </a:p>
          <a:p>
            <a:pPr marL="446088" lvl="1" indent="-269875" eaLnBrk="1" hangingPunct="1">
              <a:spcBef>
                <a:spcPct val="15000"/>
              </a:spcBef>
            </a:pPr>
            <a:r>
              <a:rPr lang="hu-HU" sz="2000" dirty="0"/>
              <a:t>a népköltészet tonikus (ütemhangsúlyos) verselése,</a:t>
            </a:r>
          </a:p>
          <a:p>
            <a:pPr marL="446088" lvl="1" indent="-269875" eaLnBrk="1" hangingPunct="1">
              <a:spcBef>
                <a:spcPct val="15000"/>
              </a:spcBef>
            </a:pPr>
            <a:r>
              <a:rPr lang="hu-HU" sz="2000" dirty="0" smtClean="0"/>
              <a:t>a korabeli európai verselméletek elterjedése és elfogadása</a:t>
            </a:r>
          </a:p>
          <a:p>
            <a:pPr marL="363538" indent="-363538" eaLnBrk="1" hangingPunct="1">
              <a:spcBef>
                <a:spcPct val="15000"/>
              </a:spcBef>
              <a:buFont typeface="+mj-lt"/>
              <a:buAutoNum type="arabicPeriod"/>
            </a:pPr>
            <a:r>
              <a:rPr lang="hu-HU" sz="2400" dirty="0" smtClean="0"/>
              <a:t>Trediakovszkij koncepciója.</a:t>
            </a:r>
          </a:p>
          <a:p>
            <a:pPr marL="446088" lvl="1" indent="-269875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hangsúlyozza a nyelv sajátosságainak fontosságát,</a:t>
            </a:r>
          </a:p>
          <a:p>
            <a:pPr marL="446088" lvl="1" indent="-269875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bebizonyítja az ütemhangsúlyos elvet,</a:t>
            </a:r>
          </a:p>
          <a:p>
            <a:pPr marL="446088" lvl="1" indent="-269875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kidolgozza a verselés terminológiáját,</a:t>
            </a:r>
          </a:p>
          <a:p>
            <a:pPr marL="446088" lvl="1" indent="-269875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 smtClean="0"/>
              <a:t>kiműveli a két</a:t>
            </a:r>
            <a:r>
              <a:rPr lang="en-US" sz="2000" dirty="0" smtClean="0"/>
              <a:t>tag</a:t>
            </a:r>
            <a:r>
              <a:rPr lang="hu-HU" sz="2000" dirty="0" smtClean="0"/>
              <a:t>ú verslábak variációit (j</a:t>
            </a:r>
            <a:r>
              <a:rPr lang="en-US" sz="2000" dirty="0" smtClean="0"/>
              <a:t>ambus</a:t>
            </a:r>
            <a:r>
              <a:rPr lang="hu-HU" sz="2000" dirty="0" smtClean="0"/>
              <a:t> =</a:t>
            </a:r>
            <a:r>
              <a:rPr lang="en-US" sz="2000" dirty="0" smtClean="0"/>
              <a:t> </a:t>
            </a:r>
            <a:r>
              <a:rPr lang="hu-HU" sz="2000" b="1" dirty="0">
                <a:solidFill>
                  <a:srgbClr val="FF0000"/>
                </a:solidFill>
                <a:sym typeface="Symbol" panose="05050102010706020507" pitchFamily="18" charset="2"/>
              </a:rPr>
              <a:t>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en-US" sz="2000" b="1" dirty="0" smtClean="0">
                <a:solidFill>
                  <a:srgbClr val="FF0000"/>
                </a:solidFill>
              </a:rPr>
              <a:t>–</a:t>
            </a:r>
            <a:r>
              <a:rPr lang="hu-HU" sz="2000" dirty="0" smtClean="0"/>
              <a:t>,</a:t>
            </a:r>
            <a:br>
              <a:rPr lang="hu-HU" sz="2000" dirty="0" smtClean="0"/>
            </a:br>
            <a:r>
              <a:rPr lang="hu-HU" sz="2000" u="sng" dirty="0" smtClean="0"/>
              <a:t>t</a:t>
            </a:r>
            <a:r>
              <a:rPr lang="en-US" sz="2000" u="sng" dirty="0" smtClean="0"/>
              <a:t>rocheus</a:t>
            </a:r>
            <a:r>
              <a:rPr lang="hu-HU" sz="2000" dirty="0" smtClean="0"/>
              <a:t> </a:t>
            </a:r>
            <a:r>
              <a:rPr lang="hu-HU" sz="2000" dirty="0"/>
              <a:t>=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–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</a:t>
            </a:r>
            <a:r>
              <a:rPr lang="hu-HU" sz="2000" dirty="0" smtClean="0"/>
              <a:t>)</a:t>
            </a:r>
          </a:p>
          <a:p>
            <a:pPr marL="176213" lvl="1" indent="0" eaLnBrk="1" hangingPunct="1">
              <a:spcBef>
                <a:spcPct val="15000"/>
              </a:spcBef>
              <a:buNone/>
            </a:pPr>
            <a:r>
              <a:rPr lang="hu-HU" sz="2000" dirty="0"/>
              <a:t>(Francia filológiai felkészültség, az antik verselési terminológia ≠ népköltészeti tapasztalata</a:t>
            </a:r>
            <a:r>
              <a:rPr lang="hu-HU" sz="20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556" y="368660"/>
            <a:ext cx="7992888" cy="6120680"/>
          </a:xfrm>
        </p:spPr>
        <p:txBody>
          <a:bodyPr/>
          <a:lstStyle/>
          <a:p>
            <a:pPr marL="363538" indent="-363538" eaLnBrk="1" hangingPunct="1">
              <a:spcBef>
                <a:spcPct val="15000"/>
              </a:spcBef>
              <a:buFont typeface="+mj-lt"/>
              <a:buAutoNum type="arabicPeriod" startAt="3"/>
            </a:pPr>
            <a:r>
              <a:rPr lang="hu-HU" sz="2400" dirty="0"/>
              <a:t>Lomonoszov </a:t>
            </a:r>
            <a:r>
              <a:rPr lang="hu-HU" sz="2400" dirty="0" smtClean="0"/>
              <a:t>reformja</a:t>
            </a:r>
            <a:br>
              <a:rPr lang="hu-HU" sz="2400" dirty="0" smtClean="0"/>
            </a:br>
            <a:r>
              <a:rPr lang="hu-HU" sz="2000" dirty="0" smtClean="0"/>
              <a:t>(német filológiai képzettség)</a:t>
            </a:r>
            <a:r>
              <a:rPr lang="hu-HU" sz="2400" dirty="0" smtClean="0"/>
              <a:t>.</a:t>
            </a:r>
            <a:endParaRPr lang="en-US" sz="2400" dirty="0"/>
          </a:p>
          <a:p>
            <a:pPr marL="519113" lvl="1" indent="-342900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/>
              <a:t>a </a:t>
            </a:r>
            <a:r>
              <a:rPr lang="hu-HU" sz="2000" dirty="0" smtClean="0"/>
              <a:t>természetes nyelv sajátosságai közül a kiejtés (nem az írás)</a:t>
            </a:r>
            <a:br>
              <a:rPr lang="hu-HU" sz="2000" dirty="0" smtClean="0"/>
            </a:br>
            <a:r>
              <a:rPr lang="hu-HU" sz="2000" dirty="0" smtClean="0"/>
              <a:t>fontos a verselésben,</a:t>
            </a:r>
          </a:p>
          <a:p>
            <a:pPr marL="519113" lvl="1" indent="-342900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kidolgoz több mint 30 verslábat (a j</a:t>
            </a:r>
            <a:r>
              <a:rPr lang="en-US" sz="2000" dirty="0" smtClean="0"/>
              <a:t>ambus</a:t>
            </a:r>
            <a:r>
              <a:rPr lang="hu-HU" sz="2000" dirty="0" smtClean="0"/>
              <a:t> előnyben részesítése),</a:t>
            </a:r>
          </a:p>
          <a:p>
            <a:pPr marL="519113" lvl="1" indent="-342900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a nyelvi sajátosságok mint a verselési rendszer meghatározója</a:t>
            </a:r>
            <a:r>
              <a:rPr lang="hu-HU" sz="2000" dirty="0"/>
              <a:t>,</a:t>
            </a:r>
            <a:endParaRPr lang="en-US" sz="2000" dirty="0" smtClean="0"/>
          </a:p>
          <a:p>
            <a:pPr marL="519113" lvl="1" indent="-342900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a rímek fajtáinak meghatározása.</a:t>
            </a:r>
            <a:endParaRPr lang="en-US" sz="2000" dirty="0" smtClean="0"/>
          </a:p>
          <a:p>
            <a:pPr marL="457200" indent="-457200" eaLnBrk="1" hangingPunct="1">
              <a:spcBef>
                <a:spcPct val="15000"/>
              </a:spcBef>
              <a:buFont typeface="+mj-lt"/>
              <a:buAutoNum type="arabicPeriod" startAt="4"/>
            </a:pPr>
            <a:r>
              <a:rPr lang="hu-HU" sz="2400" dirty="0" smtClean="0">
                <a:solidFill>
                  <a:srgbClr val="000000"/>
                </a:solidFill>
              </a:rPr>
              <a:t>Kantyemir </a:t>
            </a:r>
            <a:r>
              <a:rPr lang="hu-HU" sz="2400" dirty="0" smtClean="0"/>
              <a:t>állásfoglalása.</a:t>
            </a:r>
          </a:p>
          <a:p>
            <a:pPr marL="457200" indent="-457200" eaLnBrk="1" hangingPunct="1">
              <a:spcBef>
                <a:spcPct val="15000"/>
              </a:spcBef>
              <a:buFont typeface="+mj-lt"/>
              <a:buAutoNum type="arabicPeriod" startAt="4"/>
            </a:pPr>
            <a:r>
              <a:rPr lang="hu-HU" sz="2400" dirty="0" smtClean="0"/>
              <a:t>Szumarokov:</a:t>
            </a:r>
          </a:p>
          <a:p>
            <a:pPr marL="446088" lvl="1" indent="-269875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megteremti az első orosz verses „poétikát”</a:t>
            </a:r>
            <a:br>
              <a:rPr lang="hu-HU" sz="2000" dirty="0" smtClean="0"/>
            </a:br>
            <a:r>
              <a:rPr lang="hu-HU" sz="2000" dirty="0" smtClean="0"/>
              <a:t>(</a:t>
            </a:r>
            <a:r>
              <a:rPr lang="hu-HU" sz="2000" i="1" dirty="0"/>
              <a:t>Két </a:t>
            </a:r>
            <a:r>
              <a:rPr lang="hu-HU" sz="2000" i="1" dirty="0" smtClean="0"/>
              <a:t>episztola…</a:t>
            </a:r>
            <a:r>
              <a:rPr lang="hu-HU" sz="2000" dirty="0" smtClean="0"/>
              <a:t>),</a:t>
            </a:r>
          </a:p>
          <a:p>
            <a:pPr marL="446088" lvl="1" indent="-269875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indítványoz költői versenyt (Szumarokov,</a:t>
            </a:r>
            <a:br>
              <a:rPr lang="hu-HU" sz="2000" dirty="0" smtClean="0"/>
            </a:br>
            <a:r>
              <a:rPr lang="hu-HU" sz="2000" dirty="0" smtClean="0"/>
              <a:t>Lomonoszov és Trediakovszkij három vallási ódája)</a:t>
            </a:r>
            <a:br>
              <a:rPr lang="hu-HU" sz="2000" dirty="0" smtClean="0"/>
            </a:br>
            <a:r>
              <a:rPr lang="en-US" sz="2000" dirty="0" smtClean="0"/>
              <a:t>–</a:t>
            </a:r>
            <a:r>
              <a:rPr lang="hu-HU" sz="2000" dirty="0" smtClean="0"/>
              <a:t> a verslábak / hangok szemantikája</a:t>
            </a:r>
          </a:p>
          <a:p>
            <a:pPr marL="457200" lvl="1" indent="-457200" eaLnBrk="1" hangingPunct="1">
              <a:spcBef>
                <a:spcPct val="15000"/>
              </a:spcBef>
              <a:buFont typeface="+mj-lt"/>
              <a:buAutoNum type="arabicPeriod" startAt="6"/>
            </a:pPr>
            <a:r>
              <a:rPr lang="hu-HU" sz="2400" dirty="0" smtClean="0"/>
              <a:t>Lomonoszov </a:t>
            </a:r>
            <a:r>
              <a:rPr lang="hu-HU" sz="2400" dirty="0"/>
              <a:t> – </a:t>
            </a:r>
            <a:r>
              <a:rPr lang="hu-HU" sz="2400" dirty="0" smtClean="0"/>
              <a:t>összegzés:</a:t>
            </a:r>
          </a:p>
          <a:p>
            <a:pPr marL="539750" lvl="1" indent="-342900" eaLnBrk="1" hangingPunct="1">
              <a:spcBef>
                <a:spcPct val="150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minden versmű verslábának, műfajának, stílusának és témájának egysége / együvé tartozása.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6466" y="2492896"/>
            <a:ext cx="1943341" cy="2509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50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208912" cy="4248806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hu-HU" sz="2400" b="1" i="1" dirty="0" smtClean="0"/>
              <a:t>1748 </a:t>
            </a:r>
            <a:r>
              <a:rPr lang="hu-HU" sz="2400" dirty="0" smtClean="0"/>
              <a:t>– </a:t>
            </a:r>
            <a:r>
              <a:rPr lang="hu-HU" sz="2400" b="1" dirty="0" smtClean="0"/>
              <a:t>A</a:t>
            </a:r>
            <a:r>
              <a:rPr lang="en-US" sz="2400" b="1" dirty="0" smtClean="0"/>
              <a:t>.</a:t>
            </a:r>
            <a:r>
              <a:rPr lang="hu-HU" sz="2400" b="1" dirty="0" smtClean="0"/>
              <a:t> Szumarokov</a:t>
            </a:r>
            <a:br>
              <a:rPr lang="hu-HU" sz="2400" b="1" dirty="0" smtClean="0"/>
            </a:br>
            <a:r>
              <a:rPr lang="ru-RU" sz="2400" b="1" i="1" dirty="0" smtClean="0"/>
              <a:t> </a:t>
            </a:r>
            <a:r>
              <a:rPr lang="hu-HU" sz="2400" i="1" dirty="0" smtClean="0"/>
              <a:t>Két episztola. Az elsőben ajánlás</a:t>
            </a:r>
            <a:br>
              <a:rPr lang="hu-HU" sz="2400" i="1" dirty="0" smtClean="0"/>
            </a:br>
            <a:r>
              <a:rPr lang="hu-HU" sz="2400" i="1" dirty="0" smtClean="0"/>
              <a:t>az orosz nyelvről,</a:t>
            </a:r>
            <a:br>
              <a:rPr lang="hu-HU" sz="2400" i="1" dirty="0" smtClean="0"/>
            </a:br>
            <a:r>
              <a:rPr lang="hu-HU" sz="2400" i="1" dirty="0" smtClean="0"/>
              <a:t>a másodikban – a verselésről.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i="1" dirty="0" smtClean="0">
                <a:solidFill>
                  <a:schemeClr val="accent2"/>
                </a:solidFill>
              </a:rPr>
              <a:t>Две эпистолы. В первой  предлагается о русском языке, а во второй о стихотворстве.</a:t>
            </a:r>
            <a:endParaRPr lang="hu-HU" sz="2000" i="1" dirty="0" smtClean="0"/>
          </a:p>
          <a:p>
            <a:pPr marL="533400" indent="-533400" eaLnBrk="1" hangingPunct="1">
              <a:buFontTx/>
              <a:buNone/>
            </a:pPr>
            <a:r>
              <a:rPr lang="hu-HU" sz="2400" b="1" i="1" dirty="0" smtClean="0"/>
              <a:t>1752 – </a:t>
            </a:r>
            <a:r>
              <a:rPr lang="hu-HU" sz="2400" b="1" dirty="0" smtClean="0"/>
              <a:t>V. Trediakovszkij</a:t>
            </a:r>
            <a:r>
              <a:rPr lang="hu-HU" sz="2400" dirty="0" smtClean="0"/>
              <a:t>,</a:t>
            </a:r>
            <a:br>
              <a:rPr lang="hu-HU" sz="2400" dirty="0" smtClean="0"/>
            </a:br>
            <a:r>
              <a:rPr lang="hu-HU" sz="2400" i="1" dirty="0" smtClean="0"/>
              <a:t>Az orosz versek költésének módszere.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i="1" dirty="0" smtClean="0">
                <a:solidFill>
                  <a:schemeClr val="accent2"/>
                </a:solidFill>
              </a:rPr>
              <a:t>Способ к сложению российских стихов.</a:t>
            </a:r>
            <a:endParaRPr lang="hu-HU" sz="20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825" y="0"/>
            <a:ext cx="889317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cs typeface="+mn-cs"/>
              </a:rPr>
              <a:t>II. A stílusok, műfajok és </a:t>
            </a:r>
            <a:r>
              <a:rPr lang="hu-H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cs typeface="+mn-cs"/>
              </a:rPr>
              <a:t>verselés</a:t>
            </a:r>
            <a:br>
              <a:rPr lang="hu-H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cs typeface="+mn-cs"/>
              </a:rPr>
            </a:br>
            <a:r>
              <a:rPr lang="hu-H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cs typeface="+mn-cs"/>
              </a:rPr>
              <a:t>hierarchikus </a:t>
            </a:r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cs typeface="+mn-cs"/>
              </a:rPr>
              <a:t>rendszere</a:t>
            </a:r>
            <a:b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/>
                <a:cs typeface="+mn-cs"/>
              </a:rPr>
            </a:br>
            <a:r>
              <a:rPr lang="ru-RU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+mn-cs"/>
              </a:rPr>
              <a:t>Иерархическая система стилей, жанров и стихосложения</a:t>
            </a:r>
            <a:endParaRPr lang="en-US" b="1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pic>
        <p:nvPicPr>
          <p:cNvPr id="7" name="Picture 6" descr="17 A Sumarok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3794" y="1556792"/>
            <a:ext cx="1776598" cy="2124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18 Trediakovsk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44208" y="4077072"/>
            <a:ext cx="1773863" cy="21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 Lomonos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12136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707904" y="620688"/>
            <a:ext cx="4644008" cy="1656854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hu-HU" sz="2000" b="1" i="1" dirty="0" smtClean="0"/>
              <a:t>1757 – </a:t>
            </a:r>
            <a:r>
              <a:rPr lang="hu-HU" sz="2000" b="1" dirty="0" smtClean="0"/>
              <a:t>M. Lomonoszov</a:t>
            </a:r>
            <a:r>
              <a:rPr lang="hu-HU" sz="2000" dirty="0" smtClean="0"/>
              <a:t>,</a:t>
            </a:r>
            <a:br>
              <a:rPr lang="hu-HU" sz="2000" dirty="0" smtClean="0"/>
            </a:br>
            <a:r>
              <a:rPr lang="hu-HU" sz="2000" i="1" dirty="0" smtClean="0"/>
              <a:t>Az egyházi könyvek hasznáról</a:t>
            </a:r>
            <a:br>
              <a:rPr lang="hu-HU" sz="2000" i="1" dirty="0" smtClean="0"/>
            </a:br>
            <a:r>
              <a:rPr lang="hu-HU" sz="2000" i="1" dirty="0" smtClean="0"/>
              <a:t>az orosz nyelv</a:t>
            </a:r>
            <a:r>
              <a:rPr lang="ru-RU" sz="2000" i="1" dirty="0" smtClean="0"/>
              <a:t> </a:t>
            </a:r>
            <a:r>
              <a:rPr lang="hu-HU" sz="2000" i="1" dirty="0" smtClean="0"/>
              <a:t>számára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>
                <a:solidFill>
                  <a:schemeClr val="accent2"/>
                </a:solidFill>
              </a:rPr>
              <a:t>О пользе книг церковных</a:t>
            </a:r>
            <a:br>
              <a:rPr lang="ru-RU" sz="2000" i="1" dirty="0" smtClean="0">
                <a:solidFill>
                  <a:schemeClr val="accent2"/>
                </a:solidFill>
              </a:rPr>
            </a:br>
            <a:r>
              <a:rPr lang="ru-RU" sz="2000" i="1" dirty="0" smtClean="0">
                <a:solidFill>
                  <a:schemeClr val="accent2"/>
                </a:solidFill>
              </a:rPr>
              <a:t>в </a:t>
            </a:r>
            <a:r>
              <a:rPr lang="ru-RU" sz="2000" i="1" u="sng" dirty="0" smtClean="0">
                <a:solidFill>
                  <a:schemeClr val="accent2"/>
                </a:solidFill>
              </a:rPr>
              <a:t>российском</a:t>
            </a:r>
            <a:r>
              <a:rPr lang="ru-RU" sz="2000" i="1" dirty="0" smtClean="0">
                <a:solidFill>
                  <a:schemeClr val="accent2"/>
                </a:solidFill>
              </a:rPr>
              <a:t> языке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22531" name="Picture 14" descr="StilZhanrVers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24944"/>
            <a:ext cx="76327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StilTab0001"/>
          <p:cNvPicPr>
            <a:picLocks noChangeAspect="1" noChangeArrowheads="1"/>
          </p:cNvPicPr>
          <p:nvPr/>
        </p:nvPicPr>
        <p:blipFill>
          <a:blip r:embed="rId3" cstate="print"/>
          <a:srcRect l="1125" r="1125"/>
          <a:stretch>
            <a:fillRect/>
          </a:stretch>
        </p:blipFill>
        <p:spPr bwMode="auto">
          <a:xfrm>
            <a:off x="539750" y="1557338"/>
            <a:ext cx="8029575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7"/>
          <p:cNvSpPr>
            <a:spLocks noGrp="1"/>
          </p:cNvSpPr>
          <p:nvPr>
            <p:ph idx="1"/>
          </p:nvPr>
        </p:nvSpPr>
        <p:spPr>
          <a:xfrm>
            <a:off x="395536" y="1412776"/>
            <a:ext cx="8353177" cy="4824536"/>
          </a:xfrm>
        </p:spPr>
        <p:txBody>
          <a:bodyPr/>
          <a:lstStyle/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hu-HU" sz="20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 smtClean="0"/>
              <a:t>A versmérték és a műfaj</a:t>
            </a:r>
            <a:br>
              <a:rPr lang="hu-HU" sz="2000" dirty="0" smtClean="0"/>
            </a:br>
            <a:r>
              <a:rPr lang="hu-HU" sz="2000" dirty="0" smtClean="0"/>
              <a:t>összekapcsolása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hu-HU" sz="20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hu-HU" sz="20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hu-HU" sz="20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hu-HU" sz="2000" dirty="0" smtClean="0"/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 smtClean="0"/>
              <a:t>						     „Nemek” szerinti hierarchia:</a:t>
            </a:r>
            <a:br>
              <a:rPr lang="hu-HU" sz="2000" dirty="0" smtClean="0"/>
            </a:br>
            <a:r>
              <a:rPr lang="hu-HU" sz="2000" dirty="0" smtClean="0"/>
              <a:t>						Líra</a:t>
            </a:r>
            <a:br>
              <a:rPr lang="hu-HU" sz="2000" dirty="0" smtClean="0"/>
            </a:br>
            <a:r>
              <a:rPr lang="hu-HU" sz="2000" dirty="0" smtClean="0"/>
              <a:t>						Melosz (zene)</a:t>
            </a:r>
            <a:br>
              <a:rPr lang="hu-HU" sz="2000" dirty="0" smtClean="0"/>
            </a:br>
            <a:r>
              <a:rPr lang="hu-HU" sz="2000" dirty="0" smtClean="0"/>
              <a:t>						Dráma</a:t>
            </a:r>
          </a:p>
          <a:p>
            <a:pPr marL="358775" indent="-35877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4576" cy="1152128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3200" b="1" dirty="0" smtClean="0">
                <a:solidFill>
                  <a:srgbClr val="4D4D4D"/>
                </a:solidFill>
              </a:rPr>
              <a:t>II. A műfajok rendszere</a:t>
            </a:r>
            <a:br>
              <a:rPr lang="hu-HU" sz="3200" b="1" dirty="0" smtClean="0">
                <a:solidFill>
                  <a:srgbClr val="4D4D4D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Жанровая система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5" descr="11b StilZhanrStihHu.jpg"/>
          <p:cNvPicPr>
            <a:picLocks noChangeAspect="1"/>
          </p:cNvPicPr>
          <p:nvPr/>
        </p:nvPicPr>
        <p:blipFill>
          <a:blip r:embed="rId3" cstate="print"/>
          <a:srcRect l="21571"/>
          <a:stretch>
            <a:fillRect/>
          </a:stretch>
        </p:blipFill>
        <p:spPr>
          <a:xfrm>
            <a:off x="4277330" y="548680"/>
            <a:ext cx="4866670" cy="3240360"/>
          </a:xfrm>
          <a:prstGeom prst="rect">
            <a:avLst/>
          </a:prstGeom>
        </p:spPr>
      </p:pic>
      <p:pic>
        <p:nvPicPr>
          <p:cNvPr id="7" name="Picture 6" descr="11c StilZhanrStihHu.JPG"/>
          <p:cNvPicPr>
            <a:picLocks noChangeAspect="1"/>
          </p:cNvPicPr>
          <p:nvPr/>
        </p:nvPicPr>
        <p:blipFill>
          <a:blip r:embed="rId4" cstate="print"/>
          <a:srcRect l="1181" r="777"/>
          <a:stretch>
            <a:fillRect/>
          </a:stretch>
        </p:blipFill>
        <p:spPr>
          <a:xfrm>
            <a:off x="-1" y="3789040"/>
            <a:ext cx="5275847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253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Cambria</vt:lpstr>
      <vt:lpstr>Georgia</vt:lpstr>
      <vt:lpstr>Symbol</vt:lpstr>
      <vt:lpstr>Wingdings</vt:lpstr>
      <vt:lpstr>3_Default Design</vt:lpstr>
      <vt:lpstr>11_Default Design</vt:lpstr>
      <vt:lpstr>12_Default Design</vt:lpstr>
      <vt:lpstr>A 18. századi orosz irodalom</vt:lpstr>
      <vt:lpstr>Az orosz klasszicizmus sajátosságai Своеобразие русского классицизма</vt:lpstr>
      <vt:lpstr>PowerPoint Presentation</vt:lpstr>
      <vt:lpstr>I. A szillabikus-hangsúlyos verselés rendszere Силлабо-тоническая система стихосложения</vt:lpstr>
      <vt:lpstr>PowerPoint Presentation</vt:lpstr>
      <vt:lpstr>PowerPoint Presentation</vt:lpstr>
      <vt:lpstr>PowerPoint Presentation</vt:lpstr>
      <vt:lpstr>PowerPoint Presentation</vt:lpstr>
      <vt:lpstr>II. A műfajok rendszere Жанровая система</vt:lpstr>
      <vt:lpstr>Az orosz líra vezető műfajai Старшие жанры русской поэзии</vt:lpstr>
      <vt:lpstr>PowerPoint Presentation</vt:lpstr>
      <vt:lpstr>Képek forrásai Источники иллюстраций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Tradisional Thinking in Russian Literature 1.</dc:title>
  <dc:creator>Szokolov Denise</dc:creator>
  <cp:lastModifiedBy>Denise Szokolov</cp:lastModifiedBy>
  <cp:revision>369</cp:revision>
  <dcterms:created xsi:type="dcterms:W3CDTF">2007-07-03T09:09:34Z</dcterms:created>
  <dcterms:modified xsi:type="dcterms:W3CDTF">2019-11-03T10:16:24Z</dcterms:modified>
  <cp:category>Lecture Presentation</cp:category>
</cp:coreProperties>
</file>